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77" r:id="rId2"/>
    <p:sldId id="274" r:id="rId3"/>
    <p:sldId id="275" r:id="rId4"/>
    <p:sldId id="286" r:id="rId5"/>
    <p:sldId id="279" r:id="rId6"/>
    <p:sldId id="281" r:id="rId7"/>
    <p:sldId id="287" r:id="rId8"/>
    <p:sldId id="282" r:id="rId9"/>
    <p:sldId id="288" r:id="rId10"/>
    <p:sldId id="285" r:id="rId11"/>
    <p:sldId id="283" r:id="rId12"/>
    <p:sldId id="28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193"/>
    <a:srgbClr val="432B3E"/>
    <a:srgbClr val="976A98"/>
    <a:srgbClr val="D52B1C"/>
    <a:srgbClr val="A31944"/>
    <a:srgbClr val="638CA4"/>
    <a:srgbClr val="14467B"/>
    <a:srgbClr val="E12E30"/>
    <a:srgbClr val="0099D5"/>
    <a:srgbClr val="90A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7"/>
    <p:restoredTop sz="94535"/>
  </p:normalViewPr>
  <p:slideViewPr>
    <p:cSldViewPr snapToGrid="0" snapToObjects="1">
      <p:cViewPr varScale="1">
        <p:scale>
          <a:sx n="98" d="100"/>
          <a:sy n="98" d="100"/>
        </p:scale>
        <p:origin x="82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14/12/2022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951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313027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realizzato con un contributo educazionale non condizionante di</a:t>
            </a:r>
            <a:endParaRPr lang="it-IT" sz="9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DE552B8-F3E9-1743-83FF-793FFE19D42B}"/>
              </a:ext>
            </a:extLst>
          </p:cNvPr>
          <p:cNvSpPr/>
          <p:nvPr userDrawn="1"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BCE9BA-35DF-95FE-AB57-7D27306C5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06" t="18880" r="6580" b="17314"/>
          <a:stretch/>
        </p:blipFill>
        <p:spPr>
          <a:xfrm>
            <a:off x="3918941" y="4630989"/>
            <a:ext cx="1306119" cy="396968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8B635E8-5CC7-8D41-ADD5-A895ECB7744D}"/>
              </a:ext>
            </a:extLst>
          </p:cNvPr>
          <p:cNvSpPr/>
          <p:nvPr userDrawn="1"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0224E9A-D2AE-8889-9BF6-BCD012EDA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53094" cy="1802015"/>
          </a:xfrm>
          <a:prstGeom prst="rect">
            <a:avLst/>
          </a:prstGeom>
        </p:spPr>
      </p:pic>
      <p:sp>
        <p:nvSpPr>
          <p:cNvPr id="4" name="Triangolo 3">
            <a:extLst>
              <a:ext uri="{FF2B5EF4-FFF2-40B4-BE49-F238E27FC236}">
                <a16:creationId xmlns:a16="http://schemas.microsoft.com/office/drawing/2014/main" id="{A509DD4A-9B79-F6FE-71DC-295AB08C0E96}"/>
              </a:ext>
            </a:extLst>
          </p:cNvPr>
          <p:cNvSpPr/>
          <p:nvPr userDrawn="1"/>
        </p:nvSpPr>
        <p:spPr>
          <a:xfrm>
            <a:off x="4269850" y="1616916"/>
            <a:ext cx="604300" cy="1855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B7CCB5-3A9D-4DD3-6649-2F107215EE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5170" y="1868367"/>
            <a:ext cx="1493660" cy="28131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B5DF65-C015-0CEE-5898-4B57AA1F4CB5}"/>
              </a:ext>
            </a:extLst>
          </p:cNvPr>
          <p:cNvSpPr txBox="1"/>
          <p:nvPr userDrawn="1"/>
        </p:nvSpPr>
        <p:spPr>
          <a:xfrm>
            <a:off x="1085316" y="2571750"/>
            <a:ext cx="697336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</a:t>
            </a:r>
            <a:endParaRPr lang="it-IT" sz="1600" dirty="0">
              <a:solidFill>
                <a:srgbClr val="976A98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1800" b="1" dirty="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it-IT" sz="40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40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5029C74-8FA8-8645-B96F-3E4AABC53F53}"/>
              </a:ext>
            </a:extLst>
          </p:cNvPr>
          <p:cNvSpPr/>
          <p:nvPr userDrawn="1"/>
        </p:nvSpPr>
        <p:spPr>
          <a:xfrm>
            <a:off x="-9427" y="4922524"/>
            <a:ext cx="91800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A0DBD3-2D76-61A3-83C2-802067C35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46797D3-B613-8A97-22B1-00D525CA5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</p:spPr>
      </p:pic>
      <p:pic>
        <p:nvPicPr>
          <p:cNvPr id="8" name="Immagine 7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7254C90C-CA36-F7E4-182C-CE801946A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>
            <a:off x="4063116" y="551929"/>
            <a:ext cx="1017768" cy="82737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3EC062-5CE1-0196-FD98-68A77F4D0622}"/>
              </a:ext>
            </a:extLst>
          </p:cNvPr>
          <p:cNvSpPr txBox="1"/>
          <p:nvPr userDrawn="1"/>
        </p:nvSpPr>
        <p:spPr>
          <a:xfrm>
            <a:off x="1891584" y="1685247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</a:p>
        </p:txBody>
      </p:sp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ess-chi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5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</a:p>
        </p:txBody>
      </p:sp>
    </p:spTree>
    <p:extLst>
      <p:ext uri="{BB962C8B-B14F-4D97-AF65-F5344CB8AC3E}">
        <p14:creationId xmlns:p14="http://schemas.microsoft.com/office/powerpoint/2010/main" val="28728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ckgrou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84BA178-C99E-D3C7-36DC-18B91F88835E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Cosa c’è di noto su questo argomento?</a:t>
            </a:r>
            <a:endParaRPr lang="it-IT" sz="2000" i="1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ckgroun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6147F98-F991-E201-5A93-E9971C14978F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Come è stato condotto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332393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isult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C74A4B9-47C6-F462-68DC-6332FB06DC43}"/>
              </a:ext>
            </a:extLst>
          </p:cNvPr>
          <p:cNvSpPr txBox="1"/>
          <p:nvPr userDrawn="1"/>
        </p:nvSpPr>
        <p:spPr>
          <a:xfrm>
            <a:off x="628650" y="1362288"/>
            <a:ext cx="4659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Cosa ha evidenziato questo studio?</a:t>
            </a:r>
          </a:p>
        </p:txBody>
      </p:sp>
    </p:spTree>
    <p:extLst>
      <p:ext uri="{BB962C8B-B14F-4D97-AF65-F5344CB8AC3E}">
        <p14:creationId xmlns:p14="http://schemas.microsoft.com/office/powerpoint/2010/main" val="160886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clus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F21CBE-99FC-0708-7EEA-2CE94F5A9FBA}"/>
              </a:ext>
            </a:extLst>
          </p:cNvPr>
          <p:cNvSpPr txBox="1"/>
          <p:nvPr userDrawn="1"/>
        </p:nvSpPr>
        <p:spPr>
          <a:xfrm>
            <a:off x="3154517" y="34334"/>
            <a:ext cx="536083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Dal San Antonio Breast Cancer Symposium 2022 </a:t>
            </a:r>
            <a:r>
              <a:rPr lang="it-IT" sz="900" b="1" dirty="0">
                <a:solidFill>
                  <a:srgbClr val="976A98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| </a:t>
            </a:r>
            <a:r>
              <a:rPr lang="it-IT" sz="900" b="1" dirty="0">
                <a:solidFill>
                  <a:srgbClr val="7C7193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Focus sulle novità per i CDK4/6i</a:t>
            </a:r>
            <a:endParaRPr lang="it-IT" sz="900" dirty="0">
              <a:solidFill>
                <a:srgbClr val="7C7193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BFE4E3-8EF3-660F-2B08-E4B9C098217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801570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9CBCA9-A80B-D95D-F56C-2CDFAC71D9B4}"/>
              </a:ext>
            </a:extLst>
          </p:cNvPr>
          <p:cNvSpPr txBox="1"/>
          <p:nvPr userDrawn="1"/>
        </p:nvSpPr>
        <p:spPr>
          <a:xfrm>
            <a:off x="628649" y="1362288"/>
            <a:ext cx="75691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000" i="1" dirty="0">
                <a:effectLst/>
                <a:latin typeface="+mj-lt"/>
                <a:ea typeface="Calibri" panose="020F0502020204030204" pitchFamily="34" charset="0"/>
              </a:rPr>
              <a:t>Qual è l’impatto di questo studio sulla pratica clinica?</a:t>
            </a:r>
          </a:p>
        </p:txBody>
      </p:sp>
    </p:spTree>
    <p:extLst>
      <p:ext uri="{BB962C8B-B14F-4D97-AF65-F5344CB8AC3E}">
        <p14:creationId xmlns:p14="http://schemas.microsoft.com/office/powerpoint/2010/main" val="51703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0" r:id="rId4"/>
    <p:sldLayoutId id="2147483662" r:id="rId5"/>
    <p:sldLayoutId id="2147483663" r:id="rId6"/>
    <p:sldLayoutId id="2147483664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3155997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3155997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All’interno della coorte 1, come precedentemente descritto, un indice Ki-67 ≥20% è risultato associato a una prognosi peggiore, ma gli effetti osservati del trattamento con abemaciclib sono stati simili a prescindere da tale indice.</a:t>
            </a:r>
          </a:p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Non sono emersi nuovi segnali di sicurezza.</a:t>
            </a:r>
          </a:p>
        </p:txBody>
      </p:sp>
    </p:spTree>
    <p:extLst>
      <p:ext uri="{BB962C8B-B14F-4D97-AF65-F5344CB8AC3E}">
        <p14:creationId xmlns:p14="http://schemas.microsoft.com/office/powerpoint/2010/main" val="182196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0F05284-477D-2E06-495C-EBC32A94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E PROSPETTIVE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83B7ADA-A97F-CBA9-419C-F1F1BAD660B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5"/>
            <a:ext cx="7886700" cy="2992054"/>
          </a:xfrm>
        </p:spPr>
        <p:txBody>
          <a:bodyPr>
            <a:noAutofit/>
          </a:bodyPr>
          <a:lstStyle/>
          <a:p>
            <a:r>
              <a:rPr lang="it-IT" sz="1800" dirty="0">
                <a:effectLst/>
                <a:latin typeface="+mn-lt"/>
                <a:ea typeface="Calibri" panose="020F0502020204030204" pitchFamily="34" charset="0"/>
              </a:rPr>
              <a:t>Il beneficio clinicamente significativo dell’aggiunta di abemaciclib all’ET nel trattamento adiuvante dell’EBC HR+/HER2- con linfonodi positivi e ad alto rischio persiste oltre il completamento della terapia con abemaciclib, come dimostrato da un aumento del beneficio assoluto in IDFS e DRFS a 4 anni.</a:t>
            </a:r>
          </a:p>
          <a:p>
            <a:r>
              <a:rPr lang="it-IT" sz="1800" dirty="0">
                <a:effectLst/>
                <a:latin typeface="+mn-lt"/>
                <a:ea typeface="Calibri" panose="020F0502020204030204" pitchFamily="34" charset="0"/>
              </a:rPr>
              <a:t>Sebbene i dati di OS siano al momento ancora immaturi, il minor numero di decessi osservati nel braccio abemaciclib rispetto al braccio ET suggerisce l’emergere di un segnale di sopravvivenza a favore di abemaciclib.</a:t>
            </a:r>
          </a:p>
          <a:p>
            <a:pPr marL="0" indent="0">
              <a:buNone/>
            </a:pPr>
            <a:endParaRPr lang="it-IT" sz="1800" dirty="0">
              <a:effectLst/>
              <a:latin typeface="+mn-lt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b="1" dirty="0">
                <a:effectLst/>
                <a:latin typeface="+mn-lt"/>
                <a:ea typeface="Calibri" panose="020F0502020204030204" pitchFamily="34" charset="0"/>
              </a:rPr>
              <a:t>Clinical trial identiﬁcation: </a:t>
            </a:r>
            <a:r>
              <a:rPr lang="it-IT" sz="1800" dirty="0">
                <a:effectLst/>
                <a:latin typeface="+mn-lt"/>
                <a:ea typeface="Calibri" panose="020F0502020204030204" pitchFamily="34" charset="0"/>
                <a:hlinkClick r:id="rId2"/>
              </a:rPr>
              <a:t>NCT03155997</a:t>
            </a:r>
            <a:endParaRPr lang="it-IT" sz="1800" dirty="0"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6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22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51CED3C-E2B4-9943-B421-A6176C2DC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89574"/>
            <a:ext cx="9144000" cy="2172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sz="2600" dirty="0"/>
              <a:t>monarchE: abemaciclib più terapia endocrina</a:t>
            </a:r>
            <a:br>
              <a:rPr lang="it-IT" sz="2600" dirty="0"/>
            </a:br>
            <a:r>
              <a:rPr lang="it-IT" sz="2600" dirty="0"/>
              <a:t>nel trattamento del carcinoma mammario precoce HR+/HER2-,</a:t>
            </a:r>
            <a:br>
              <a:rPr lang="it-IT" sz="2600" dirty="0"/>
            </a:br>
            <a:r>
              <a:rPr lang="it-IT" sz="2600" dirty="0"/>
              <a:t>con linfonodi positivi e ad alto rischio –</a:t>
            </a:r>
            <a:br>
              <a:rPr lang="it-IT" sz="2600" dirty="0"/>
            </a:br>
            <a:r>
              <a:rPr lang="it-IT" sz="2600" dirty="0"/>
              <a:t>Risultati di un’analisi </a:t>
            </a:r>
            <a:r>
              <a:rPr lang="it-IT" sz="2600" i="1" dirty="0"/>
              <a:t>ad interim </a:t>
            </a:r>
            <a:r>
              <a:rPr lang="it-IT" sz="2600" dirty="0"/>
              <a:t>prepianificata</a:t>
            </a:r>
            <a:br>
              <a:rPr lang="it-IT" sz="2600" dirty="0"/>
            </a:br>
            <a:r>
              <a:rPr lang="it-IT" sz="2600" dirty="0"/>
              <a:t>di sopravvivenza globale, inclusi gli esiti di efficacia a 4 anni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4FB0BFB-F32D-6745-A2C5-59BD71B7DD8F}"/>
              </a:ext>
            </a:extLst>
          </p:cNvPr>
          <p:cNvSpPr/>
          <p:nvPr/>
        </p:nvSpPr>
        <p:spPr>
          <a:xfrm>
            <a:off x="0" y="41088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effectLst/>
                <a:ea typeface="Calibri" panose="020F0502020204030204" pitchFamily="34" charset="0"/>
              </a:rPr>
              <a:t>Presentato da: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Stephen Johnston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*, et al.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*The Royal Marsden Hospital, London, United Kingdom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494184"/>
          </a:xfrm>
        </p:spPr>
        <p:txBody>
          <a:bodyPr>
            <a:normAutofit/>
          </a:bodyPr>
          <a:lstStyle/>
          <a:p>
            <a:r>
              <a:rPr lang="it-IT" sz="1800" dirty="0"/>
              <a:t>monarchE è uno studio clinico randomizzato, di fase 3, in aperto, che ha precedentemente dimostrato un miglioramento significativo in termini di sopravvivenza libera da malattia invasiva (IDFS) e sopravvivenza libera da recidiva a distanza (DRFS) con abemaciclib + terapia endocrina (ET) rispetto a ET da sola nel trattamento adiuvante di pazienti con carcinoma mammario precoce (EBC) HR+/HER2-, con linfonodi positivi e ad alto rischio.</a:t>
            </a:r>
          </a:p>
          <a:p>
            <a:r>
              <a:rPr lang="it-IT" sz="1800" dirty="0"/>
              <a:t>Vengono qui presentati i risultati di sopravvivenza globale (OS) emersi dalla seconda analisi ad interim prepianificata dello studio, insieme ai dati aggiornati di IDFS e DRFS.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212455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494184"/>
          </a:xfrm>
        </p:spPr>
        <p:txBody>
          <a:bodyPr>
            <a:noAutofit/>
          </a:bodyPr>
          <a:lstStyle/>
          <a:p>
            <a:r>
              <a:rPr lang="it-IT" sz="1800" dirty="0"/>
              <a:t>A un follow-up mediano di 42 mesi, l’aggiunta di abemaciclib all’ET ha prodotto un miglioramento dei tassi di IDFS e DRFS a 4 anni, dal 79,4 all’85,8% (differenza assoluta: 6,4%) e dall’82,5 all’88,4% (differenza assoluta: 5,9%), nonché un incremento dei tassi di IDFS a 4 anni rispetto a quelli a 2 e 3 anni (differenza assoluta: 2,8 e 4,8% rispettivamente), a indicare l’esistenza di un beneficio durevole oltre il completamento del trattamento in studio.</a:t>
            </a:r>
          </a:p>
          <a:p>
            <a:r>
              <a:rPr lang="it-IT" sz="1800" dirty="0"/>
              <a:t>Malgrado i dati di OS siano ancora immaturi, il minor numero di decessi segnalati nel braccio sperimentale rispetto ai controlli suggerisce l’emergere di un segnale di sopravvivenza a favore di abemaciclib.</a:t>
            </a:r>
          </a:p>
          <a:p>
            <a:r>
              <a:rPr lang="it-IT" sz="1800" dirty="0"/>
              <a:t>L’esposizione prolungata all’inibitore CDK4/6 non si è associata all’identificazione di nuovi segnali di sicurezza.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291876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it-IT" sz="1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Nello studio monarchE (</a:t>
            </a:r>
            <a:r>
              <a:rPr lang="it-IT" sz="1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NCT03155997</a:t>
            </a:r>
            <a:r>
              <a:rPr lang="it-IT" sz="1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 abemaciclib (un inibitore CDK4/6) somministrato in associazione a terapia endocrina (ET) nel setting adiuvante ha prodotto un miglioramento significativo e clinicamente rilevante in termini di sopravvivenza libera da malattia invasiva (IDFS) e sopravvivenza libera da recidiva a distanza (DRFS) in pazienti affetti da carcinoma mammario precoce (EBC) HR+/HER2-, con linfonodi positivi e ad alto rischio.</a:t>
            </a:r>
          </a:p>
          <a:p>
            <a:r>
              <a:rPr lang="it-IT" sz="1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questo studio ha fatto seguito l’approvazione di abemaciclib come terapia adiuvante in tale popolazione di pazienti.</a:t>
            </a:r>
          </a:p>
          <a:p>
            <a:r>
              <a:rPr lang="it-IT" sz="1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Vengono ora presentati i risultati di efficacia emersi da un’analisi ad interim prespecificata di sopravvivenza globale (OS IA2), la cui conduzione era prevista a 2 anni dall’analisi primaria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86546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4"/>
            <a:ext cx="8120446" cy="3022199"/>
          </a:xfrm>
        </p:spPr>
        <p:txBody>
          <a:bodyPr>
            <a:noAutofit/>
          </a:bodyPr>
          <a:lstStyle/>
          <a:p>
            <a:r>
              <a:rPr lang="it-IT" sz="1800" dirty="0"/>
              <a:t>I pazienti sono stati randomizzati (1:1) a ricevere ET per un massimo di 10 anni ± abemaciclib per 2 anni (periodo di trattamento dello studio).</a:t>
            </a:r>
          </a:p>
          <a:p>
            <a:r>
              <a:rPr lang="it-IT" sz="1800" dirty="0"/>
              <a:t>L’EBC è stato definito ad alto rischio in presenza di ≥4 linfonodi ascellari (ALN) positivi, oppure 1-3 ALN positivi con malattia di grado 3 e/o tumore di dimensioni ≥5 cm (coorte 1).</a:t>
            </a:r>
          </a:p>
        </p:txBody>
      </p:sp>
    </p:spTree>
    <p:extLst>
      <p:ext uri="{BB962C8B-B14F-4D97-AF65-F5344CB8AC3E}">
        <p14:creationId xmlns:p14="http://schemas.microsoft.com/office/powerpoint/2010/main" val="15624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765" y="1831154"/>
            <a:ext cx="8120446" cy="3022199"/>
          </a:xfrm>
        </p:spPr>
        <p:txBody>
          <a:bodyPr>
            <a:noAutofit/>
          </a:bodyPr>
          <a:lstStyle/>
          <a:p>
            <a:r>
              <a:rPr lang="it-IT" sz="1800" dirty="0"/>
              <a:t>Il biomarcatore di proliferazione Ki-67 è stato valutato centralmente in tutti i pazienti con campione tissutale disponibile. Ciò ha portato all’inclusione di un ulteriore piccolo gruppo di pazienti che presentavano 1-3 ALN positivi e un indice Ki-67 valutato centralmente ≥20% come unica caratteristica ad alto rischio (coorte 2).</a:t>
            </a:r>
          </a:p>
          <a:p>
            <a:r>
              <a:rPr lang="it-IT" sz="1800" dirty="0"/>
              <a:t>La popolazione </a:t>
            </a:r>
            <a:r>
              <a:rPr lang="it-IT" sz="1800" i="1" dirty="0"/>
              <a:t>intent-to-treat</a:t>
            </a:r>
            <a:r>
              <a:rPr lang="it-IT" sz="1800" dirty="0"/>
              <a:t> (ITT) ha incluso sia la coorte 1 (5120 pazienti) sia la coorte 2 (517 pazienti).</a:t>
            </a:r>
          </a:p>
          <a:p>
            <a:r>
              <a:rPr lang="it-IT" sz="1800" dirty="0"/>
              <a:t>Gli hazard ratio (HR) sono stati stimati utilizzando il modello dei rischi proporzionali di Cox.</a:t>
            </a:r>
          </a:p>
        </p:txBody>
      </p:sp>
    </p:spTree>
    <p:extLst>
      <p:ext uri="{BB962C8B-B14F-4D97-AF65-F5344CB8AC3E}">
        <p14:creationId xmlns:p14="http://schemas.microsoft.com/office/powerpoint/2010/main" val="425995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un follow-up mediano di 42 mesi, tutti i pazienti avevano interrotto il trattamento con abemaciclib.</a:t>
            </a:r>
          </a:p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dati di IDFS e DRFS supportano l’esistenza di un beneficio durevole oltre il periodo di trattamento. Nella popolazione ITT, gli HR di IDFS e DRFS sono risultati pari a 0,664 (IC 95%: 0,578-0,762) e 0,659 (IC 95%: 0,567-0,767), rispettivamente, corrispondenti a un miglioramento nei tassi di IDFS e DRFS a 4 anni dal 79,4 all’85,8% (differenza assoluta: 6,4%) e dall’82,5 all’88,4% (differenza assoluta: 5,9%).</a:t>
            </a:r>
          </a:p>
        </p:txBody>
      </p:sp>
    </p:spTree>
    <p:extLst>
      <p:ext uri="{BB962C8B-B14F-4D97-AF65-F5344CB8AC3E}">
        <p14:creationId xmlns:p14="http://schemas.microsoft.com/office/powerpoint/2010/main" val="131310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Autofit/>
          </a:bodyPr>
          <a:lstStyle/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costante separazione delle curve si è associata a un aumento del beneficio assoluto nei tassi di IDFS a 4 anni rispetto ai tassi di IDFS a 2 e 3 anni (differenza assoluta: 2,8 e 4,8% rispettivamente).</a:t>
            </a:r>
          </a:p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Malgrado i dati di OS fossero ancora immaturi, il numero di decessi osservati nel braccio abemaciclib più ET è stato inferiore rispetto al braccio con sola ET (157 [5,6%] vs 173 [6,1%], HR 0,929 [IC 95%: 0,748-1,153], p = 0,503), a suggerire che il robusto beneficio in IDFS e DRFS iniziava a tradursi in un HR di OS numericamente favorevole.</a:t>
            </a:r>
          </a:p>
        </p:txBody>
      </p:sp>
    </p:spTree>
    <p:extLst>
      <p:ext uri="{BB962C8B-B14F-4D97-AF65-F5344CB8AC3E}">
        <p14:creationId xmlns:p14="http://schemas.microsoft.com/office/powerpoint/2010/main" val="2575197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961</Words>
  <Application>Microsoft Office PowerPoint</Application>
  <PresentationFormat>Presentazione su schermo (16:9)</PresentationFormat>
  <Paragraphs>36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MESSAGGI CHIAVE</vt:lpstr>
      <vt:lpstr>MESSAGGI CHIAVE</vt:lpstr>
      <vt:lpstr>BACKGROUND</vt:lpstr>
      <vt:lpstr>BACKGROUND</vt:lpstr>
      <vt:lpstr>BACKGROUND</vt:lpstr>
      <vt:lpstr>RISULTATI</vt:lpstr>
      <vt:lpstr>RISULTATI</vt:lpstr>
      <vt:lpstr>RISULTATI</vt:lpstr>
      <vt:lpstr>CONCLUSIONI E PROSPETTIVE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ESMO22 | BC | CDK4/6i</dc:title>
  <dc:subject/>
  <dc:creator>Giorgio Mantovani</dc:creator>
  <cp:keywords/>
  <dc:description/>
  <cp:lastModifiedBy>Ili infomedica</cp:lastModifiedBy>
  <cp:revision>245</cp:revision>
  <dcterms:created xsi:type="dcterms:W3CDTF">2019-04-12T11:26:00Z</dcterms:created>
  <dcterms:modified xsi:type="dcterms:W3CDTF">2022-12-14T10:27:36Z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